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9" r:id="rId3"/>
    <p:sldId id="260" r:id="rId4"/>
    <p:sldId id="261" r:id="rId5"/>
    <p:sldId id="262" r:id="rId6"/>
    <p:sldId id="278" r:id="rId7"/>
    <p:sldId id="263" r:id="rId8"/>
    <p:sldId id="264" r:id="rId9"/>
    <p:sldId id="265" r:id="rId10"/>
    <p:sldId id="266" r:id="rId11"/>
    <p:sldId id="268" r:id="rId12"/>
    <p:sldId id="269" r:id="rId13"/>
    <p:sldId id="270" r:id="rId14"/>
    <p:sldId id="279" r:id="rId15"/>
    <p:sldId id="271" r:id="rId16"/>
    <p:sldId id="272" r:id="rId17"/>
    <p:sldId id="273" r:id="rId18"/>
    <p:sldId id="274" r:id="rId19"/>
    <p:sldId id="275" r:id="rId20"/>
    <p:sldId id="277"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6" d="100"/>
          <a:sy n="66" d="100"/>
        </p:scale>
        <p:origin x="66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7E2E4675-4FBF-458F-8206-2E115CA05D37}" type="datetimeFigureOut">
              <a:rPr lang="en-IN" smtClean="0"/>
              <a:t>17-07-2022</a:t>
            </a:fld>
            <a:endParaRPr lang="en-IN"/>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IN"/>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5D1071ED-B66A-4CD3-A7C7-7B57CD79E49F}" type="slidenum">
              <a:rPr lang="en-IN" smtClean="0"/>
              <a:t>‹#›</a:t>
            </a:fld>
            <a:endParaRPr lang="en-IN"/>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557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2E4675-4FBF-458F-8206-2E115CA05D37}" type="datetimeFigureOut">
              <a:rPr lang="en-IN" smtClean="0"/>
              <a:t>17-07-2022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D1071ED-B66A-4CD3-A7C7-7B57CD79E49F}" type="slidenum">
              <a:rPr lang="en-IN" smtClean="0"/>
              <a:t>‹#›</a:t>
            </a:fld>
            <a:endParaRPr lang="en-IN"/>
          </a:p>
        </p:txBody>
      </p:sp>
    </p:spTree>
    <p:extLst>
      <p:ext uri="{BB962C8B-B14F-4D97-AF65-F5344CB8AC3E}">
        <p14:creationId xmlns:p14="http://schemas.microsoft.com/office/powerpoint/2010/main" val="21754492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E2E4675-4FBF-458F-8206-2E115CA05D37}" type="datetimeFigureOut">
              <a:rPr lang="en-IN" smtClean="0"/>
              <a:t>17-07-2022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D1071ED-B66A-4CD3-A7C7-7B57CD79E49F}" type="slidenum">
              <a:rPr lang="en-IN" smtClean="0"/>
              <a:t>‹#›</a:t>
            </a:fld>
            <a:endParaRPr lang="en-IN"/>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559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E2E4675-4FBF-458F-8206-2E115CA05D37}" type="datetimeFigureOut">
              <a:rPr lang="en-IN" smtClean="0"/>
              <a:t>17-07-2022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D1071ED-B66A-4CD3-A7C7-7B57CD79E49F}" type="slidenum">
              <a:rPr lang="en-IN" smtClean="0"/>
              <a:t>‹#›</a:t>
            </a:fld>
            <a:endParaRPr lang="en-IN"/>
          </a:p>
        </p:txBody>
      </p:sp>
    </p:spTree>
    <p:extLst>
      <p:ext uri="{BB962C8B-B14F-4D97-AF65-F5344CB8AC3E}">
        <p14:creationId xmlns:p14="http://schemas.microsoft.com/office/powerpoint/2010/main" val="164658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E2E4675-4FBF-458F-8206-2E115CA05D37}" type="datetimeFigureOut">
              <a:rPr lang="en-IN" smtClean="0"/>
              <a:t>17-07-2022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D1071ED-B66A-4CD3-A7C7-7B57CD79E49F}" type="slidenum">
              <a:rPr lang="en-IN" smtClean="0"/>
              <a:t>‹#›</a:t>
            </a:fld>
            <a:endParaRPr lang="en-IN"/>
          </a:p>
        </p:txBody>
      </p:sp>
    </p:spTree>
    <p:extLst>
      <p:ext uri="{BB962C8B-B14F-4D97-AF65-F5344CB8AC3E}">
        <p14:creationId xmlns:p14="http://schemas.microsoft.com/office/powerpoint/2010/main" val="206422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E2E4675-4FBF-458F-8206-2E115CA05D37}" type="datetimeFigureOut">
              <a:rPr lang="en-IN" smtClean="0"/>
              <a:t>17-07-2022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D1071ED-B66A-4CD3-A7C7-7B57CD79E49F}" type="slidenum">
              <a:rPr lang="en-IN" smtClean="0"/>
              <a:t>‹#›</a:t>
            </a:fld>
            <a:endParaRPr lang="en-IN"/>
          </a:p>
        </p:txBody>
      </p:sp>
    </p:spTree>
    <p:extLst>
      <p:ext uri="{BB962C8B-B14F-4D97-AF65-F5344CB8AC3E}">
        <p14:creationId xmlns:p14="http://schemas.microsoft.com/office/powerpoint/2010/main" val="27177096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2E4675-4FBF-458F-8206-2E115CA05D37}" type="datetimeFigureOut">
              <a:rPr lang="en-IN" smtClean="0"/>
              <a:t>17-07-2022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5D1071ED-B66A-4CD3-A7C7-7B57CD79E49F}" type="slidenum">
              <a:rPr lang="en-IN" smtClean="0"/>
              <a:t>‹#›</a:t>
            </a:fld>
            <a:endParaRPr lang="en-IN"/>
          </a:p>
        </p:txBody>
      </p:sp>
    </p:spTree>
    <p:extLst>
      <p:ext uri="{BB962C8B-B14F-4D97-AF65-F5344CB8AC3E}">
        <p14:creationId xmlns:p14="http://schemas.microsoft.com/office/powerpoint/2010/main" val="36158580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2E4675-4FBF-458F-8206-2E115CA05D37}" type="datetimeFigureOut">
              <a:rPr lang="en-IN" smtClean="0"/>
              <a:t>17-07-2022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D1071ED-B66A-4CD3-A7C7-7B57CD79E49F}" type="slidenum">
              <a:rPr lang="en-IN" smtClean="0"/>
              <a:t>‹#›</a:t>
            </a:fld>
            <a:endParaRPr lang="en-IN"/>
          </a:p>
        </p:txBody>
      </p:sp>
    </p:spTree>
    <p:extLst>
      <p:ext uri="{BB962C8B-B14F-4D97-AF65-F5344CB8AC3E}">
        <p14:creationId xmlns:p14="http://schemas.microsoft.com/office/powerpoint/2010/main" val="323777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2E4675-4FBF-458F-8206-2E115CA05D37}" type="datetimeFigureOut">
              <a:rPr lang="en-IN" smtClean="0"/>
              <a:t>17-07-2022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D1071ED-B66A-4CD3-A7C7-7B57CD79E49F}" type="slidenum">
              <a:rPr lang="en-IN" smtClean="0"/>
              <a:t>‹#›</a:t>
            </a:fld>
            <a:endParaRPr lang="en-IN"/>
          </a:p>
        </p:txBody>
      </p:sp>
    </p:spTree>
    <p:extLst>
      <p:ext uri="{BB962C8B-B14F-4D97-AF65-F5344CB8AC3E}">
        <p14:creationId xmlns:p14="http://schemas.microsoft.com/office/powerpoint/2010/main" val="39680652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2E4675-4FBF-458F-8206-2E115CA05D37}" type="datetimeFigureOut">
              <a:rPr lang="en-IN" smtClean="0"/>
              <a:t>17-07-2022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D1071ED-B66A-4CD3-A7C7-7B57CD79E49F}" type="slidenum">
              <a:rPr lang="en-IN" smtClean="0"/>
              <a:t>‹#›</a:t>
            </a:fld>
            <a:endParaRPr lang="en-IN"/>
          </a:p>
        </p:txBody>
      </p:sp>
    </p:spTree>
    <p:extLst>
      <p:ext uri="{BB962C8B-B14F-4D97-AF65-F5344CB8AC3E}">
        <p14:creationId xmlns:p14="http://schemas.microsoft.com/office/powerpoint/2010/main" val="6993488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2E4675-4FBF-458F-8206-2E115CA05D37}" type="datetimeFigureOut">
              <a:rPr lang="en-IN" smtClean="0"/>
              <a:t>17-07-2022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D1071ED-B66A-4CD3-A7C7-7B57CD79E49F}" type="slidenum">
              <a:rPr lang="en-IN" smtClean="0"/>
              <a:t>‹#›</a:t>
            </a:fld>
            <a:endParaRPr lang="en-IN"/>
          </a:p>
        </p:txBody>
      </p:sp>
    </p:spTree>
    <p:extLst>
      <p:ext uri="{BB962C8B-B14F-4D97-AF65-F5344CB8AC3E}">
        <p14:creationId xmlns:p14="http://schemas.microsoft.com/office/powerpoint/2010/main" val="3335774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7E2E4675-4FBF-458F-8206-2E115CA05D37}" type="datetimeFigureOut">
              <a:rPr lang="en-IN" smtClean="0"/>
              <a:t>17-07-2022</a:t>
            </a:fld>
            <a:endParaRPr lang="en-IN"/>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IN"/>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5D1071ED-B66A-4CD3-A7C7-7B57CD79E49F}" type="slidenum">
              <a:rPr lang="en-IN" smtClean="0"/>
              <a:t>‹#›</a:t>
            </a:fld>
            <a:endParaRPr lang="en-IN"/>
          </a:p>
        </p:txBody>
      </p:sp>
    </p:spTree>
    <p:extLst>
      <p:ext uri="{BB962C8B-B14F-4D97-AF65-F5344CB8AC3E}">
        <p14:creationId xmlns:p14="http://schemas.microsoft.com/office/powerpoint/2010/main" val="50800242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1941B-7B00-FF91-39C1-3A2DDFB26FBE}"/>
              </a:ext>
            </a:extLst>
          </p:cNvPr>
          <p:cNvSpPr>
            <a:spLocks noGrp="1"/>
          </p:cNvSpPr>
          <p:nvPr>
            <p:ph type="ctrTitle"/>
          </p:nvPr>
        </p:nvSpPr>
        <p:spPr/>
        <p:txBody>
          <a:bodyPr>
            <a:normAutofit/>
          </a:bodyPr>
          <a:lstStyle/>
          <a:p>
            <a:r>
              <a:rPr lang="en-IN" sz="8800" b="1" dirty="0">
                <a:solidFill>
                  <a:srgbClr val="FF0000"/>
                </a:solidFill>
              </a:rPr>
              <a:t>SOCIETY</a:t>
            </a:r>
          </a:p>
        </p:txBody>
      </p:sp>
    </p:spTree>
    <p:extLst>
      <p:ext uri="{BB962C8B-B14F-4D97-AF65-F5344CB8AC3E}">
        <p14:creationId xmlns:p14="http://schemas.microsoft.com/office/powerpoint/2010/main" val="42846491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F62A48F-632D-171D-70DF-D8C8E77E1B89}"/>
              </a:ext>
            </a:extLst>
          </p:cNvPr>
          <p:cNvSpPr txBox="1"/>
          <p:nvPr/>
        </p:nvSpPr>
        <p:spPr>
          <a:xfrm>
            <a:off x="308008" y="231006"/>
            <a:ext cx="12272211" cy="6370975"/>
          </a:xfrm>
          <a:prstGeom prst="rect">
            <a:avLst/>
          </a:prstGeom>
          <a:noFill/>
        </p:spPr>
        <p:txBody>
          <a:bodyPr wrap="square" rtlCol="0">
            <a:spAutoFit/>
          </a:bodyPr>
          <a:lstStyle/>
          <a:p>
            <a:r>
              <a:rPr lang="en-US" sz="3600" b="1" u="sng" dirty="0">
                <a:solidFill>
                  <a:srgbClr val="FF0000"/>
                </a:solidFill>
              </a:rPr>
              <a:t>DEFINATIONS</a:t>
            </a:r>
          </a:p>
          <a:p>
            <a:r>
              <a:rPr lang="en-US" sz="2400" b="1" u="sng" dirty="0">
                <a:solidFill>
                  <a:srgbClr val="C00000"/>
                </a:solidFill>
              </a:rPr>
              <a:t>Maclver  </a:t>
            </a:r>
            <a:endParaRPr lang="en-US" sz="2400" u="sng" dirty="0"/>
          </a:p>
          <a:p>
            <a:r>
              <a:rPr lang="en-US" sz="2400" dirty="0"/>
              <a:t>It is a </a:t>
            </a:r>
            <a:r>
              <a:rPr lang="en-US" sz="2400" b="1" u="sng" dirty="0"/>
              <a:t>web of social relationship</a:t>
            </a:r>
            <a:r>
              <a:rPr lang="en-US" sz="2400" dirty="0"/>
              <a:t>. According to  Maclver and Page society is a system of usages and procedures of authority and mutual aid of many groupings and divisions, of controls of human behavior and liberties. </a:t>
            </a:r>
          </a:p>
          <a:p>
            <a:endParaRPr lang="en-US" sz="2400" dirty="0"/>
          </a:p>
          <a:p>
            <a:r>
              <a:rPr lang="en-US" sz="2400" b="1" u="sng" dirty="0">
                <a:solidFill>
                  <a:srgbClr val="C00000"/>
                </a:solidFill>
              </a:rPr>
              <a:t>Wright</a:t>
            </a:r>
            <a:endParaRPr lang="en-US" sz="2400" dirty="0"/>
          </a:p>
          <a:p>
            <a:r>
              <a:rPr lang="en-US" sz="2400" dirty="0"/>
              <a:t> It is a system of relationships that exists among the individuals of the groups.</a:t>
            </a:r>
          </a:p>
          <a:p>
            <a:endParaRPr lang="en-US" sz="2400" dirty="0"/>
          </a:p>
          <a:p>
            <a:r>
              <a:rPr lang="en-US" sz="2400" b="1" u="sng" dirty="0">
                <a:solidFill>
                  <a:srgbClr val="C00000"/>
                </a:solidFill>
              </a:rPr>
              <a:t>Linton</a:t>
            </a:r>
          </a:p>
          <a:p>
            <a:r>
              <a:rPr lang="en-US" sz="2400" dirty="0"/>
              <a:t>Any group of people who have lived and worked together long enough to get themselves organized and to think of themselves as a social unit with well defined limits”.</a:t>
            </a:r>
          </a:p>
          <a:p>
            <a:endParaRPr lang="en-US" sz="2400" dirty="0"/>
          </a:p>
          <a:p>
            <a:r>
              <a:rPr lang="en-US" sz="2400" b="1" u="sng" dirty="0">
                <a:solidFill>
                  <a:srgbClr val="C00000"/>
                </a:solidFill>
              </a:rPr>
              <a:t>A.W. Green</a:t>
            </a:r>
            <a:r>
              <a:rPr lang="en-US" sz="2400" u="sng" dirty="0">
                <a:solidFill>
                  <a:srgbClr val="C00000"/>
                </a:solidFill>
              </a:rPr>
              <a:t> </a:t>
            </a:r>
          </a:p>
          <a:p>
            <a:r>
              <a:rPr lang="en-US" sz="2400" dirty="0"/>
              <a:t>It is the largest group in which individual have relationships.</a:t>
            </a:r>
          </a:p>
          <a:p>
            <a:endParaRPr lang="en-US" dirty="0"/>
          </a:p>
          <a:p>
            <a:endParaRPr lang="en-IN" dirty="0"/>
          </a:p>
        </p:txBody>
      </p:sp>
    </p:spTree>
    <p:extLst>
      <p:ext uri="{BB962C8B-B14F-4D97-AF65-F5344CB8AC3E}">
        <p14:creationId xmlns:p14="http://schemas.microsoft.com/office/powerpoint/2010/main" val="654069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32EFF75-0341-0917-349C-A712446B4020}"/>
              </a:ext>
            </a:extLst>
          </p:cNvPr>
          <p:cNvSpPr txBox="1"/>
          <p:nvPr/>
        </p:nvSpPr>
        <p:spPr>
          <a:xfrm>
            <a:off x="259881" y="240632"/>
            <a:ext cx="11415563" cy="6986528"/>
          </a:xfrm>
          <a:prstGeom prst="rect">
            <a:avLst/>
          </a:prstGeom>
          <a:noFill/>
        </p:spPr>
        <p:txBody>
          <a:bodyPr wrap="square" rtlCol="0">
            <a:spAutoFit/>
          </a:bodyPr>
          <a:lstStyle/>
          <a:p>
            <a:r>
              <a:rPr lang="en-US" sz="2800" b="1" u="sng" dirty="0">
                <a:solidFill>
                  <a:srgbClr val="C00000"/>
                </a:solidFill>
              </a:rPr>
              <a:t>The basic characteristics of society </a:t>
            </a:r>
          </a:p>
          <a:p>
            <a:r>
              <a:rPr lang="en-US" sz="2400" b="1" u="sng" dirty="0">
                <a:solidFill>
                  <a:srgbClr val="C00000"/>
                </a:solidFill>
              </a:rPr>
              <a:t>Abstractness of Society</a:t>
            </a:r>
          </a:p>
          <a:p>
            <a:pPr marL="342900" indent="-342900">
              <a:buFont typeface="Arial" panose="020B0604020202020204" pitchFamily="34" charset="0"/>
              <a:buChar char="•"/>
            </a:pPr>
            <a:r>
              <a:rPr lang="en-US" sz="2400" b="1" dirty="0">
                <a:solidFill>
                  <a:srgbClr val="C00000"/>
                </a:solidFill>
              </a:rPr>
              <a:t> </a:t>
            </a:r>
            <a:r>
              <a:rPr lang="en-US" sz="2400" dirty="0"/>
              <a:t>The term society denotes to a system of social relationship which is invisible and abstract. We can only realize it. Therefore society is abstract.</a:t>
            </a:r>
          </a:p>
          <a:p>
            <a:pPr marL="285750" indent="-285750">
              <a:buFont typeface="Arial" panose="020B0604020202020204" pitchFamily="34" charset="0"/>
              <a:buChar char="•"/>
            </a:pPr>
            <a:r>
              <a:rPr lang="en-US" sz="2400" dirty="0"/>
              <a:t> According to Reuter; “Just as life is not a thing but a process of living, so society is not a thing but a process of associating.” </a:t>
            </a:r>
          </a:p>
          <a:p>
            <a:r>
              <a:rPr lang="en-US" sz="2400" b="1" u="sng" dirty="0">
                <a:solidFill>
                  <a:srgbClr val="C00000"/>
                </a:solidFill>
              </a:rPr>
              <a:t>Mutual Interaction and Mutual Awareness</a:t>
            </a:r>
          </a:p>
          <a:p>
            <a:pPr marL="285750" indent="-285750">
              <a:buFont typeface="Arial" panose="020B0604020202020204" pitchFamily="34" charset="0"/>
              <a:buChar char="•"/>
            </a:pPr>
            <a:r>
              <a:rPr lang="en-US" sz="2400" dirty="0"/>
              <a:t> Society is a group of people in continuous interaction with each other, It refers to the reciprocal contact between two or more persons.</a:t>
            </a:r>
          </a:p>
          <a:p>
            <a:pPr marL="285750" indent="-285750">
              <a:buFont typeface="Arial" panose="020B0604020202020204" pitchFamily="34" charset="0"/>
              <a:buChar char="•"/>
            </a:pPr>
            <a:r>
              <a:rPr lang="en-US" sz="2400" dirty="0"/>
              <a:t> It is ‘a process whereby men interpenetrate the minds of each other’. Social interaction is made possible because of mutual awareness. </a:t>
            </a:r>
          </a:p>
          <a:p>
            <a:r>
              <a:rPr lang="en-US" sz="2400" b="1" u="sng" dirty="0">
                <a:solidFill>
                  <a:srgbClr val="C00000"/>
                </a:solidFill>
              </a:rPr>
              <a:t>Society consists of people</a:t>
            </a:r>
          </a:p>
          <a:p>
            <a:pPr marL="285750" indent="-285750">
              <a:buFont typeface="Arial" panose="020B0604020202020204" pitchFamily="34" charset="0"/>
              <a:buChar char="•"/>
            </a:pPr>
            <a:r>
              <a:rPr lang="en-US" sz="2400" dirty="0"/>
              <a:t> Society is composed of people. Similarly, without people there can be no society, no social relationships, and no social life at all.</a:t>
            </a:r>
          </a:p>
          <a:p>
            <a:r>
              <a:rPr lang="en-US" sz="2400" b="1" u="sng" dirty="0">
                <a:solidFill>
                  <a:srgbClr val="C00000"/>
                </a:solidFill>
              </a:rPr>
              <a:t>Society is Dynamic</a:t>
            </a:r>
          </a:p>
          <a:p>
            <a:pPr marL="342900" indent="-342900">
              <a:buFont typeface="Arial" panose="020B0604020202020204" pitchFamily="34" charset="0"/>
              <a:buChar char="•"/>
            </a:pPr>
            <a:r>
              <a:rPr lang="en-US" sz="2400" dirty="0"/>
              <a:t>Society is not static; it is dynamic. </a:t>
            </a:r>
          </a:p>
          <a:p>
            <a:pPr marL="342900" indent="-342900">
              <a:buFont typeface="Arial" panose="020B0604020202020204" pitchFamily="34" charset="0"/>
              <a:buChar char="•"/>
            </a:pPr>
            <a:r>
              <a:rPr lang="en-US" sz="2400" dirty="0"/>
              <a:t>Changes may take place slowly and gradually or suddenly and abrupt</a:t>
            </a:r>
            <a:r>
              <a:rPr lang="en-US" sz="2000" dirty="0"/>
              <a:t>.</a:t>
            </a:r>
          </a:p>
          <a:p>
            <a:endParaRPr lang="en-US" dirty="0"/>
          </a:p>
          <a:p>
            <a:endParaRPr lang="en-IN" dirty="0"/>
          </a:p>
        </p:txBody>
      </p:sp>
    </p:spTree>
    <p:extLst>
      <p:ext uri="{BB962C8B-B14F-4D97-AF65-F5344CB8AC3E}">
        <p14:creationId xmlns:p14="http://schemas.microsoft.com/office/powerpoint/2010/main" val="35426747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E5EE34-0B0E-0E28-0195-8D14F6D96D0F}"/>
              </a:ext>
            </a:extLst>
          </p:cNvPr>
          <p:cNvSpPr txBox="1"/>
          <p:nvPr/>
        </p:nvSpPr>
        <p:spPr>
          <a:xfrm>
            <a:off x="327260" y="279133"/>
            <a:ext cx="10895798" cy="5870808"/>
          </a:xfrm>
          <a:prstGeom prst="rect">
            <a:avLst/>
          </a:prstGeom>
          <a:noFill/>
        </p:spPr>
        <p:txBody>
          <a:bodyPr wrap="square" rtlCol="0">
            <a:spAutoFit/>
          </a:bodyPr>
          <a:lstStyle/>
          <a:p>
            <a:r>
              <a:rPr lang="en-US" sz="2400" b="1" u="sng" dirty="0">
                <a:solidFill>
                  <a:srgbClr val="C00000"/>
                </a:solidFill>
              </a:rPr>
              <a:t>Social Control</a:t>
            </a:r>
          </a:p>
          <a:p>
            <a:pPr marL="285750" indent="-285750">
              <a:buFont typeface="Arial" panose="020B0604020202020204" pitchFamily="34" charset="0"/>
              <a:buChar char="•"/>
            </a:pPr>
            <a:r>
              <a:rPr lang="en-US" dirty="0"/>
              <a:t> </a:t>
            </a:r>
            <a:r>
              <a:rPr lang="en-US" sz="2400" dirty="0"/>
              <a:t>Society has its own ways and means of controlling the </a:t>
            </a:r>
            <a:r>
              <a:rPr lang="en-US" sz="2400" dirty="0" err="1"/>
              <a:t>behaviour</a:t>
            </a:r>
            <a:r>
              <a:rPr lang="en-US" sz="2400" dirty="0"/>
              <a:t> of its members.</a:t>
            </a:r>
          </a:p>
          <a:p>
            <a:pPr marL="285750" indent="-285750">
              <a:buFont typeface="Arial" panose="020B0604020202020204" pitchFamily="34" charset="0"/>
              <a:buChar char="•"/>
            </a:pPr>
            <a:r>
              <a:rPr lang="en-US" sz="2400" dirty="0"/>
              <a:t> Society has various formal as well as informal means of social control.</a:t>
            </a:r>
          </a:p>
          <a:p>
            <a:pPr marL="285750" indent="-285750">
              <a:buFont typeface="Arial" panose="020B0604020202020204" pitchFamily="34" charset="0"/>
              <a:buChar char="•"/>
            </a:pPr>
            <a:r>
              <a:rPr lang="en-US" sz="2400" dirty="0"/>
              <a:t> It means, society has customs, traditions, conventions and folkways, mores, manners, etiquettes and the informal means of social control. Also it has law, legislation, constitution, police, court, army and other formal means of social control</a:t>
            </a:r>
            <a:r>
              <a:rPr lang="en-US" sz="2000" dirty="0"/>
              <a:t>.</a:t>
            </a:r>
          </a:p>
          <a:p>
            <a:r>
              <a:rPr lang="en-US" sz="2400" b="1" u="sng" dirty="0">
                <a:solidFill>
                  <a:srgbClr val="C00000"/>
                </a:solidFill>
              </a:rPr>
              <a:t>Likeness and difference in society</a:t>
            </a:r>
          </a:p>
          <a:p>
            <a:pPr marL="342900" indent="-342900">
              <a:buFont typeface="Arial" panose="020B0604020202020204" pitchFamily="34" charset="0"/>
              <a:buChar char="•"/>
            </a:pPr>
            <a:r>
              <a:rPr lang="en-US" sz="2400" dirty="0"/>
              <a:t>Society involves both likeness and difference.</a:t>
            </a:r>
          </a:p>
          <a:p>
            <a:pPr marL="342900" indent="-342900">
              <a:buFont typeface="Arial" panose="020B0604020202020204" pitchFamily="34" charset="0"/>
              <a:buChar char="•"/>
            </a:pPr>
            <a:r>
              <a:rPr lang="en-US" sz="2400" dirty="0"/>
              <a:t> Society exists among those who have some degree of likeness in mind and in body. F.H. </a:t>
            </a:r>
            <a:r>
              <a:rPr lang="en-US" sz="2400" b="1" dirty="0">
                <a:solidFill>
                  <a:srgbClr val="C00000"/>
                </a:solidFill>
              </a:rPr>
              <a:t>Giddings called this quality of society as “consciousness </a:t>
            </a:r>
            <a:r>
              <a:rPr lang="en-US" sz="2400" dirty="0"/>
              <a:t>of kind” (a sense of likeness). If people are all exactly alike their relationships would be </a:t>
            </a:r>
            <a:r>
              <a:rPr lang="en-US" sz="2400" dirty="0" err="1"/>
              <a:t>limited.Hense</a:t>
            </a:r>
            <a:r>
              <a:rPr lang="en-US" sz="2400" dirty="0"/>
              <a:t> society has both likeness and differences .</a:t>
            </a:r>
          </a:p>
          <a:p>
            <a:pPr marL="342900" indent="-342900">
              <a:buFont typeface="Arial" panose="020B0604020202020204" pitchFamily="34" charset="0"/>
              <a:buChar char="•"/>
            </a:pPr>
            <a:r>
              <a:rPr lang="en-US" sz="2400" dirty="0"/>
              <a:t> Difference is always subordinated to likeness in society. Likeness has a predominant share in the constitution of society.</a:t>
            </a:r>
          </a:p>
          <a:p>
            <a:endParaRPr lang="en-IN" dirty="0"/>
          </a:p>
        </p:txBody>
      </p:sp>
    </p:spTree>
    <p:extLst>
      <p:ext uri="{BB962C8B-B14F-4D97-AF65-F5344CB8AC3E}">
        <p14:creationId xmlns:p14="http://schemas.microsoft.com/office/powerpoint/2010/main" val="5566995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15B331B-0832-EC36-2B3A-36C710ADB59B}"/>
              </a:ext>
            </a:extLst>
          </p:cNvPr>
          <p:cNvSpPr txBox="1"/>
          <p:nvPr/>
        </p:nvSpPr>
        <p:spPr>
          <a:xfrm>
            <a:off x="442762" y="423511"/>
            <a:ext cx="9856269" cy="3600986"/>
          </a:xfrm>
          <a:prstGeom prst="rect">
            <a:avLst/>
          </a:prstGeom>
          <a:noFill/>
        </p:spPr>
        <p:txBody>
          <a:bodyPr wrap="square" rtlCol="0">
            <a:spAutoFit/>
          </a:bodyPr>
          <a:lstStyle/>
          <a:p>
            <a:r>
              <a:rPr lang="en-US" sz="3200" b="1" u="sng" dirty="0">
                <a:solidFill>
                  <a:srgbClr val="C00000"/>
                </a:solidFill>
              </a:rPr>
              <a:t>Cooperation and conflict in society</a:t>
            </a:r>
            <a:r>
              <a:rPr lang="en-US" u="sng" dirty="0"/>
              <a:t>:</a:t>
            </a:r>
          </a:p>
          <a:p>
            <a:pPr marL="285750" indent="-285750">
              <a:buFont typeface="Arial" panose="020B0604020202020204" pitchFamily="34" charset="0"/>
              <a:buChar char="•"/>
            </a:pPr>
            <a:r>
              <a:rPr lang="en-US" sz="2400" dirty="0"/>
              <a:t>Cooperation and conflict are universal elements in human life. </a:t>
            </a:r>
          </a:p>
          <a:p>
            <a:pPr marL="285750" indent="-285750">
              <a:buFont typeface="Arial" panose="020B0604020202020204" pitchFamily="34" charset="0"/>
              <a:buChar char="•"/>
            </a:pPr>
            <a:r>
              <a:rPr lang="en-US" sz="2400" dirty="0"/>
              <a:t>Society is based on cooper­ation but because of internal differences, there is conflict also among its members. </a:t>
            </a:r>
          </a:p>
          <a:p>
            <a:pPr marL="285750" indent="-285750">
              <a:buFont typeface="Arial" panose="020B0604020202020204" pitchFamily="34" charset="0"/>
              <a:buChar char="•"/>
            </a:pPr>
            <a:r>
              <a:rPr lang="en-US" sz="2400" dirty="0"/>
              <a:t>Maclver and Page observed that “society is cooperation crossed by conflict”.</a:t>
            </a:r>
            <a:r>
              <a:rPr lang="en-US" sz="2000" dirty="0"/>
              <a:t> </a:t>
            </a:r>
          </a:p>
          <a:p>
            <a:r>
              <a:rPr lang="en-US" sz="2800" b="1" u="sng" dirty="0">
                <a:solidFill>
                  <a:srgbClr val="C00000"/>
                </a:solidFill>
              </a:rPr>
              <a:t>Society is a process and not a product</a:t>
            </a:r>
            <a:r>
              <a:rPr lang="en-US" sz="2800" u="sng" dirty="0"/>
              <a:t>:</a:t>
            </a:r>
          </a:p>
          <a:p>
            <a:r>
              <a:rPr lang="en-US" dirty="0"/>
              <a:t>“</a:t>
            </a:r>
            <a:r>
              <a:rPr lang="en-US" sz="2400" dirty="0"/>
              <a:t>Society exists only as a time sequence. It is becoming, not a being; a process and not a product” (Maclver and Page</a:t>
            </a:r>
            <a:r>
              <a:rPr lang="en-US" sz="2000" dirty="0"/>
              <a:t>)</a:t>
            </a:r>
            <a:r>
              <a:rPr lang="en-US" dirty="0"/>
              <a:t>.</a:t>
            </a:r>
            <a:endParaRPr lang="en-IN" dirty="0"/>
          </a:p>
        </p:txBody>
      </p:sp>
    </p:spTree>
    <p:extLst>
      <p:ext uri="{BB962C8B-B14F-4D97-AF65-F5344CB8AC3E}">
        <p14:creationId xmlns:p14="http://schemas.microsoft.com/office/powerpoint/2010/main" val="15068779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D3ADC8D-1911-3E90-6EC8-9958C77319EC}"/>
              </a:ext>
            </a:extLst>
          </p:cNvPr>
          <p:cNvSpPr txBox="1"/>
          <p:nvPr/>
        </p:nvSpPr>
        <p:spPr>
          <a:xfrm>
            <a:off x="1674796" y="1347536"/>
            <a:ext cx="6035039" cy="1107996"/>
          </a:xfrm>
          <a:prstGeom prst="rect">
            <a:avLst/>
          </a:prstGeom>
          <a:noFill/>
        </p:spPr>
        <p:txBody>
          <a:bodyPr wrap="square" rtlCol="0">
            <a:spAutoFit/>
          </a:bodyPr>
          <a:lstStyle/>
          <a:p>
            <a:r>
              <a:rPr lang="en-IN" sz="6600" b="1" u="sng" dirty="0">
                <a:solidFill>
                  <a:srgbClr val="FF0000"/>
                </a:solidFill>
              </a:rPr>
              <a:t>COMMUNITY</a:t>
            </a:r>
          </a:p>
        </p:txBody>
      </p:sp>
    </p:spTree>
    <p:extLst>
      <p:ext uri="{BB962C8B-B14F-4D97-AF65-F5344CB8AC3E}">
        <p14:creationId xmlns:p14="http://schemas.microsoft.com/office/powerpoint/2010/main" val="17336016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2254893-DDB6-CD04-C6F5-5501D74A10F0}"/>
              </a:ext>
            </a:extLst>
          </p:cNvPr>
          <p:cNvSpPr txBox="1"/>
          <p:nvPr/>
        </p:nvSpPr>
        <p:spPr>
          <a:xfrm>
            <a:off x="356134" y="317634"/>
            <a:ext cx="9740767" cy="5786199"/>
          </a:xfrm>
          <a:prstGeom prst="rect">
            <a:avLst/>
          </a:prstGeom>
          <a:noFill/>
        </p:spPr>
        <p:txBody>
          <a:bodyPr wrap="square" rtlCol="0">
            <a:spAutoFit/>
          </a:bodyPr>
          <a:lstStyle/>
          <a:p>
            <a:r>
              <a:rPr lang="en-IN" sz="3600" b="1" u="sng" dirty="0">
                <a:solidFill>
                  <a:srgbClr val="FF0000"/>
                </a:solidFill>
              </a:rPr>
              <a:t>COMMUNITY</a:t>
            </a:r>
          </a:p>
          <a:p>
            <a:r>
              <a:rPr lang="en-IN" sz="2800" b="1" u="sng" dirty="0">
                <a:solidFill>
                  <a:srgbClr val="FF0000"/>
                </a:solidFill>
              </a:rPr>
              <a:t>DEFINATIONS</a:t>
            </a:r>
          </a:p>
          <a:p>
            <a:r>
              <a:rPr lang="en-IN" sz="2400" b="1" u="sng" dirty="0">
                <a:solidFill>
                  <a:srgbClr val="C00000"/>
                </a:solidFill>
              </a:rPr>
              <a:t>E.S .Bogardus</a:t>
            </a:r>
          </a:p>
          <a:p>
            <a:r>
              <a:rPr lang="en-IN" sz="2400" dirty="0"/>
              <a:t>“A community is a social group with some degree of </a:t>
            </a:r>
            <a:r>
              <a:rPr lang="en-IN" sz="2400" b="1" dirty="0">
                <a:solidFill>
                  <a:srgbClr val="C00000"/>
                </a:solidFill>
              </a:rPr>
              <a:t>we feeling </a:t>
            </a:r>
            <a:r>
              <a:rPr lang="en-IN" sz="2400" dirty="0"/>
              <a:t>and living in a given area.”</a:t>
            </a:r>
          </a:p>
          <a:p>
            <a:r>
              <a:rPr lang="en-IN" sz="2400" b="1" u="sng" dirty="0">
                <a:solidFill>
                  <a:srgbClr val="C00000"/>
                </a:solidFill>
              </a:rPr>
              <a:t>K Davis </a:t>
            </a:r>
          </a:p>
          <a:p>
            <a:r>
              <a:rPr lang="en-IN" sz="2400" dirty="0"/>
              <a:t>“The community is the smallest territorial  group that can embrace all aspects of life.”</a:t>
            </a:r>
          </a:p>
          <a:p>
            <a:r>
              <a:rPr lang="en-IN" sz="2400" b="1" u="sng" dirty="0">
                <a:solidFill>
                  <a:srgbClr val="C00000"/>
                </a:solidFill>
              </a:rPr>
              <a:t>MacIver  and Page</a:t>
            </a:r>
          </a:p>
          <a:p>
            <a:r>
              <a:rPr lang="en-IN" sz="2400" dirty="0"/>
              <a:t>“A community is an area of social living marked by some degree of social coherence.</a:t>
            </a:r>
          </a:p>
          <a:p>
            <a:r>
              <a:rPr lang="en-IN" sz="2400" b="1" u="sng" dirty="0">
                <a:solidFill>
                  <a:srgbClr val="C00000"/>
                </a:solidFill>
              </a:rPr>
              <a:t>Ogburn and Nimkoff</a:t>
            </a:r>
          </a:p>
          <a:p>
            <a:r>
              <a:rPr lang="en-IN" sz="2400" dirty="0"/>
              <a:t>“A community may be thought of as the total organization of social life with in a limited area”</a:t>
            </a:r>
          </a:p>
          <a:p>
            <a:endParaRPr lang="en-IN" dirty="0"/>
          </a:p>
        </p:txBody>
      </p:sp>
    </p:spTree>
    <p:extLst>
      <p:ext uri="{BB962C8B-B14F-4D97-AF65-F5344CB8AC3E}">
        <p14:creationId xmlns:p14="http://schemas.microsoft.com/office/powerpoint/2010/main" val="40710984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231A3D-28A6-3299-1450-D340FB5402BB}"/>
              </a:ext>
            </a:extLst>
          </p:cNvPr>
          <p:cNvSpPr txBox="1"/>
          <p:nvPr/>
        </p:nvSpPr>
        <p:spPr>
          <a:xfrm>
            <a:off x="510138" y="789273"/>
            <a:ext cx="10828421" cy="2277547"/>
          </a:xfrm>
          <a:prstGeom prst="rect">
            <a:avLst/>
          </a:prstGeom>
          <a:noFill/>
        </p:spPr>
        <p:txBody>
          <a:bodyPr wrap="square" rtlCol="0">
            <a:spAutoFit/>
          </a:bodyPr>
          <a:lstStyle/>
          <a:p>
            <a:r>
              <a:rPr lang="en-IN" sz="2800" b="1" dirty="0">
                <a:solidFill>
                  <a:srgbClr val="C00000"/>
                </a:solidFill>
              </a:rPr>
              <a:t>ESSENTIAL ELEMENTS OF A COMMUNITY</a:t>
            </a:r>
          </a:p>
          <a:p>
            <a:pPr marL="285750" indent="-285750">
              <a:buFont typeface="Arial" panose="020B0604020202020204" pitchFamily="34" charset="0"/>
              <a:buChar char="•"/>
            </a:pPr>
            <a:endParaRPr lang="en-IN" dirty="0"/>
          </a:p>
          <a:p>
            <a:pPr marL="285750" indent="-285750">
              <a:buFont typeface="Arial" panose="020B0604020202020204" pitchFamily="34" charset="0"/>
              <a:buChar char="•"/>
            </a:pPr>
            <a:r>
              <a:rPr lang="en-IN" sz="2400" b="1" dirty="0">
                <a:solidFill>
                  <a:srgbClr val="002060"/>
                </a:solidFill>
              </a:rPr>
              <a:t>GROUP OF PERSONS</a:t>
            </a:r>
          </a:p>
          <a:p>
            <a:pPr marL="285750" indent="-285750">
              <a:buFont typeface="Arial" panose="020B0604020202020204" pitchFamily="34" charset="0"/>
              <a:buChar char="•"/>
            </a:pPr>
            <a:r>
              <a:rPr lang="en-IN" sz="2400" b="1" dirty="0">
                <a:solidFill>
                  <a:srgbClr val="002060"/>
                </a:solidFill>
              </a:rPr>
              <a:t>DEFINATE GEOGRAPHICAL AREA</a:t>
            </a:r>
          </a:p>
          <a:p>
            <a:pPr marL="285750" indent="-285750">
              <a:buFont typeface="Arial" panose="020B0604020202020204" pitchFamily="34" charset="0"/>
              <a:buChar char="•"/>
            </a:pPr>
            <a:r>
              <a:rPr lang="en-IN" sz="2400" b="1" dirty="0">
                <a:solidFill>
                  <a:srgbClr val="002060"/>
                </a:solidFill>
              </a:rPr>
              <a:t>COMMUNITY SENTIMENTS</a:t>
            </a:r>
          </a:p>
          <a:p>
            <a:pPr marL="285750" indent="-285750">
              <a:buFont typeface="Arial" panose="020B0604020202020204" pitchFamily="34" charset="0"/>
              <a:buChar char="•"/>
            </a:pPr>
            <a:endParaRPr lang="en-IN" sz="2400" b="1" dirty="0">
              <a:solidFill>
                <a:srgbClr val="002060"/>
              </a:solidFill>
            </a:endParaRPr>
          </a:p>
        </p:txBody>
      </p:sp>
    </p:spTree>
    <p:extLst>
      <p:ext uri="{BB962C8B-B14F-4D97-AF65-F5344CB8AC3E}">
        <p14:creationId xmlns:p14="http://schemas.microsoft.com/office/powerpoint/2010/main" val="16888605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4E148E3-5C1F-611D-D6A6-5F696C7D9916}"/>
              </a:ext>
            </a:extLst>
          </p:cNvPr>
          <p:cNvSpPr txBox="1"/>
          <p:nvPr/>
        </p:nvSpPr>
        <p:spPr>
          <a:xfrm>
            <a:off x="298383" y="154005"/>
            <a:ext cx="11531065" cy="6709529"/>
          </a:xfrm>
          <a:prstGeom prst="rect">
            <a:avLst/>
          </a:prstGeom>
          <a:noFill/>
        </p:spPr>
        <p:txBody>
          <a:bodyPr wrap="square" rtlCol="0">
            <a:spAutoFit/>
          </a:bodyPr>
          <a:lstStyle/>
          <a:p>
            <a:r>
              <a:rPr lang="en-IN" sz="2400" b="1" u="sng" dirty="0">
                <a:solidFill>
                  <a:srgbClr val="FF0000"/>
                </a:solidFill>
              </a:rPr>
              <a:t>CHARACTERSTICS OF COMMUNITY</a:t>
            </a:r>
          </a:p>
          <a:p>
            <a:r>
              <a:rPr lang="en-US" sz="2000" b="1" u="sng" dirty="0">
                <a:solidFill>
                  <a:srgbClr val="C00000"/>
                </a:solidFill>
              </a:rPr>
              <a:t>Group of people</a:t>
            </a:r>
            <a:r>
              <a:rPr lang="en-US" sz="2000" dirty="0">
                <a:solidFill>
                  <a:srgbClr val="C00000"/>
                </a:solidFill>
              </a:rPr>
              <a:t>:</a:t>
            </a:r>
          </a:p>
          <a:p>
            <a:r>
              <a:rPr lang="en-US" sz="2000" dirty="0"/>
              <a:t>Community is a group of human beings. It is not possible to form a community without a group of men and women.</a:t>
            </a:r>
          </a:p>
          <a:p>
            <a:r>
              <a:rPr lang="en-US" sz="2000" b="1" u="sng" dirty="0">
                <a:solidFill>
                  <a:srgbClr val="C00000"/>
                </a:solidFill>
              </a:rPr>
              <a:t>Definite locality:</a:t>
            </a:r>
          </a:p>
          <a:p>
            <a:pPr marL="342900" indent="-342900">
              <a:buFont typeface="Arial" panose="020B0604020202020204" pitchFamily="34" charset="0"/>
              <a:buChar char="•"/>
            </a:pPr>
            <a:r>
              <a:rPr lang="en-US" sz="2000" dirty="0"/>
              <a:t>A community always occupies a definite geographical area. Locality is the physical basis of community. </a:t>
            </a:r>
          </a:p>
          <a:p>
            <a:pPr marL="342900" indent="-342900">
              <a:buFont typeface="Arial" panose="020B0604020202020204" pitchFamily="34" charset="0"/>
              <a:buChar char="•"/>
            </a:pPr>
            <a:r>
              <a:rPr lang="en-US" sz="2000" dirty="0"/>
              <a:t>Without a definite locality, social relations between human beings cannot be established and </a:t>
            </a:r>
            <a:r>
              <a:rPr lang="en-US" sz="2000" b="1" dirty="0">
                <a:solidFill>
                  <a:srgbClr val="C00000"/>
                </a:solidFill>
              </a:rPr>
              <a:t>the ‘we’ feeling cannot evolve</a:t>
            </a:r>
            <a:r>
              <a:rPr lang="en-US" sz="2000" dirty="0"/>
              <a:t>.</a:t>
            </a:r>
          </a:p>
          <a:p>
            <a:r>
              <a:rPr lang="en-US" sz="2000" b="1" u="sng" dirty="0">
                <a:solidFill>
                  <a:srgbClr val="C00000"/>
                </a:solidFill>
              </a:rPr>
              <a:t>Community Sentiment:</a:t>
            </a:r>
            <a:endParaRPr lang="en-US" sz="2000" b="1" u="sng" dirty="0"/>
          </a:p>
          <a:p>
            <a:pPr marL="342900" indent="-342900">
              <a:buFont typeface="Arial" panose="020B0604020202020204" pitchFamily="34" charset="0"/>
              <a:buChar char="•"/>
            </a:pPr>
            <a:r>
              <a:rPr lang="en-US" sz="2000" dirty="0"/>
              <a:t>Community sentiment means a feeling of belonging together.</a:t>
            </a:r>
          </a:p>
          <a:p>
            <a:pPr marL="342900" indent="-342900">
              <a:buFont typeface="Arial" panose="020B0604020202020204" pitchFamily="34" charset="0"/>
              <a:buChar char="•"/>
            </a:pPr>
            <a:r>
              <a:rPr lang="en-US" sz="2000" dirty="0"/>
              <a:t> It is “we feeling” among the members. </a:t>
            </a:r>
          </a:p>
          <a:p>
            <a:pPr marL="342900" indent="-342900">
              <a:buFont typeface="Arial" panose="020B0604020202020204" pitchFamily="34" charset="0"/>
              <a:buChar char="•"/>
            </a:pPr>
            <a:r>
              <a:rPr lang="en-US" sz="2000" dirty="0"/>
              <a:t>The members of a community speak the same language, conform to the same mores, posses the same sentiment, and have the same attitudes. </a:t>
            </a:r>
          </a:p>
          <a:p>
            <a:r>
              <a:rPr lang="en-US" sz="2000" b="1" dirty="0">
                <a:solidFill>
                  <a:srgbClr val="C00000"/>
                </a:solidFill>
              </a:rPr>
              <a:t>  </a:t>
            </a:r>
            <a:r>
              <a:rPr lang="en-US" sz="2000" b="1" u="sng" dirty="0">
                <a:solidFill>
                  <a:srgbClr val="C00000"/>
                </a:solidFill>
              </a:rPr>
              <a:t>Likeness</a:t>
            </a:r>
          </a:p>
          <a:p>
            <a:pPr marL="342900" indent="-342900">
              <a:buFont typeface="Arial" panose="020B0604020202020204" pitchFamily="34" charset="0"/>
              <a:buChar char="•"/>
            </a:pPr>
            <a:r>
              <a:rPr lang="en-US" sz="2000" dirty="0"/>
              <a:t>The people in a community share a common way of life. Their customs, traditions, mores, language etc. are similar</a:t>
            </a:r>
          </a:p>
          <a:p>
            <a:r>
              <a:rPr lang="en-US" sz="2000" b="1" u="sng" dirty="0">
                <a:solidFill>
                  <a:srgbClr val="C00000"/>
                </a:solidFill>
              </a:rPr>
              <a:t>Permanency</a:t>
            </a:r>
          </a:p>
          <a:p>
            <a:pPr marL="342900" indent="-342900">
              <a:buFont typeface="Arial" panose="020B0604020202020204" pitchFamily="34" charset="0"/>
              <a:buChar char="•"/>
            </a:pPr>
            <a:r>
              <a:rPr lang="en-US" sz="2000" dirty="0"/>
              <a:t>A community is not temporary like a crowd or a mob. It is relatively stable. It includes a permanent life in a definite place</a:t>
            </a:r>
          </a:p>
          <a:p>
            <a:pPr marL="342900" indent="-342900">
              <a:buFont typeface="Arial" panose="020B0604020202020204" pitchFamily="34" charset="0"/>
              <a:buChar char="•"/>
            </a:pPr>
            <a:endParaRPr lang="en-US" sz="1200" dirty="0"/>
          </a:p>
          <a:p>
            <a:pPr marL="342900" indent="-342900">
              <a:buFont typeface="Arial" panose="020B0604020202020204" pitchFamily="34" charset="0"/>
              <a:buChar char="•"/>
            </a:pPr>
            <a:endParaRPr lang="en-IN" sz="1600" dirty="0"/>
          </a:p>
          <a:p>
            <a:endParaRPr lang="en-IN" dirty="0"/>
          </a:p>
        </p:txBody>
      </p:sp>
    </p:spTree>
    <p:extLst>
      <p:ext uri="{BB962C8B-B14F-4D97-AF65-F5344CB8AC3E}">
        <p14:creationId xmlns:p14="http://schemas.microsoft.com/office/powerpoint/2010/main" val="9407395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D7E383D-A2A6-8BA4-C110-D2C2810A75E8}"/>
              </a:ext>
            </a:extLst>
          </p:cNvPr>
          <p:cNvSpPr txBox="1"/>
          <p:nvPr/>
        </p:nvSpPr>
        <p:spPr>
          <a:xfrm>
            <a:off x="308008" y="279134"/>
            <a:ext cx="10289407" cy="5262979"/>
          </a:xfrm>
          <a:prstGeom prst="rect">
            <a:avLst/>
          </a:prstGeom>
          <a:noFill/>
        </p:spPr>
        <p:txBody>
          <a:bodyPr wrap="square" rtlCol="0">
            <a:spAutoFit/>
          </a:bodyPr>
          <a:lstStyle/>
          <a:p>
            <a:r>
              <a:rPr lang="en-US" sz="2400" b="1" u="sng" dirty="0">
                <a:solidFill>
                  <a:srgbClr val="C00000"/>
                </a:solidFill>
              </a:rPr>
              <a:t>A particular Name</a:t>
            </a:r>
            <a:r>
              <a:rPr lang="en-US" sz="2400" u="sng" dirty="0"/>
              <a:t>:</a:t>
            </a:r>
          </a:p>
          <a:p>
            <a:r>
              <a:rPr lang="en-US" sz="2400" dirty="0"/>
              <a:t>Every community has some particular name. In the words of Lumley, “It points its identity, it indicates reality, it points out individuality, it often describes personality and each community is something of a personality “</a:t>
            </a:r>
          </a:p>
          <a:p>
            <a:r>
              <a:rPr lang="en-US" sz="2400" b="1" u="sng" dirty="0">
                <a:solidFill>
                  <a:srgbClr val="C00000"/>
                </a:solidFill>
              </a:rPr>
              <a:t>Size</a:t>
            </a:r>
            <a:r>
              <a:rPr lang="en-US" sz="2400" b="1" u="sng" dirty="0"/>
              <a:t>:</a:t>
            </a:r>
          </a:p>
          <a:p>
            <a:r>
              <a:rPr lang="en-US" sz="2400" dirty="0"/>
              <a:t>A community may be big or small.</a:t>
            </a:r>
          </a:p>
          <a:p>
            <a:r>
              <a:rPr lang="en-US" sz="2400" dirty="0"/>
              <a:t> </a:t>
            </a:r>
            <a:r>
              <a:rPr lang="en-US" sz="2400" b="1" u="sng" dirty="0">
                <a:solidFill>
                  <a:srgbClr val="C00000"/>
                </a:solidFill>
              </a:rPr>
              <a:t>Regulation of Relations</a:t>
            </a:r>
            <a:r>
              <a:rPr lang="en-US" sz="2400" u="sng" dirty="0"/>
              <a:t>:</a:t>
            </a:r>
          </a:p>
          <a:p>
            <a:r>
              <a:rPr lang="en-US" sz="2400" dirty="0"/>
              <a:t>Every Community in course of time develops a system of traditions, customs, and morals.</a:t>
            </a:r>
          </a:p>
          <a:p>
            <a:endParaRPr lang="en-US" sz="2400" dirty="0"/>
          </a:p>
          <a:p>
            <a:pPr marL="342900" indent="-342900">
              <a:buFont typeface="Arial" panose="020B0604020202020204" pitchFamily="34" charset="0"/>
              <a:buChar char="•"/>
            </a:pPr>
            <a:r>
              <a:rPr lang="en-US" sz="2400" dirty="0"/>
              <a:t>Practices, some rules and regulations to regulate the relations of its members. People in a community come together to meet the primary needs through a common set of institutions and organizations.</a:t>
            </a:r>
          </a:p>
          <a:p>
            <a:pPr marL="342900" indent="-342900">
              <a:buFont typeface="Arial" panose="020B0604020202020204" pitchFamily="34" charset="0"/>
              <a:buChar char="•"/>
            </a:pPr>
            <a:r>
              <a:rPr lang="en-US" sz="2400" b="1" u="sng" dirty="0">
                <a:solidFill>
                  <a:srgbClr val="C00000"/>
                </a:solidFill>
              </a:rPr>
              <a:t>Community is concrete</a:t>
            </a:r>
            <a:r>
              <a:rPr lang="en-US" sz="2000" b="1" u="sng" dirty="0">
                <a:solidFill>
                  <a:srgbClr val="C00000"/>
                </a:solidFill>
              </a:rPr>
              <a:t>.</a:t>
            </a:r>
            <a:endParaRPr lang="en-IN" sz="2000" b="1" u="sng" dirty="0">
              <a:solidFill>
                <a:srgbClr val="C00000"/>
              </a:solidFill>
            </a:endParaRPr>
          </a:p>
        </p:txBody>
      </p:sp>
    </p:spTree>
    <p:extLst>
      <p:ext uri="{BB962C8B-B14F-4D97-AF65-F5344CB8AC3E}">
        <p14:creationId xmlns:p14="http://schemas.microsoft.com/office/powerpoint/2010/main" val="27924678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E80400-CE05-0311-1C70-520146709553}"/>
              </a:ext>
            </a:extLst>
          </p:cNvPr>
          <p:cNvSpPr txBox="1"/>
          <p:nvPr/>
        </p:nvSpPr>
        <p:spPr>
          <a:xfrm>
            <a:off x="269506" y="221381"/>
            <a:ext cx="11511815" cy="5693866"/>
          </a:xfrm>
          <a:prstGeom prst="rect">
            <a:avLst/>
          </a:prstGeom>
          <a:noFill/>
        </p:spPr>
        <p:txBody>
          <a:bodyPr wrap="square" rtlCol="0">
            <a:spAutoFit/>
          </a:bodyPr>
          <a:lstStyle/>
          <a:p>
            <a:r>
              <a:rPr lang="en-IN" sz="5400" u="sng" dirty="0">
                <a:solidFill>
                  <a:srgbClr val="FF0000"/>
                </a:solidFill>
              </a:rPr>
              <a:t>ASSOCIATIONS</a:t>
            </a:r>
          </a:p>
          <a:p>
            <a:r>
              <a:rPr lang="en-IN" sz="2800" b="1" u="sng" dirty="0">
                <a:solidFill>
                  <a:srgbClr val="FF0000"/>
                </a:solidFill>
              </a:rPr>
              <a:t>DEFINATIONS</a:t>
            </a:r>
          </a:p>
          <a:p>
            <a:r>
              <a:rPr lang="en-IN" sz="2400" b="1" dirty="0">
                <a:solidFill>
                  <a:srgbClr val="C00000"/>
                </a:solidFill>
              </a:rPr>
              <a:t>MacIver and page</a:t>
            </a:r>
          </a:p>
          <a:p>
            <a:r>
              <a:rPr lang="en-IN" sz="2400" dirty="0"/>
              <a:t>“An Association is a group organised for the pursuit of interest or group of interest in common.”</a:t>
            </a:r>
          </a:p>
          <a:p>
            <a:r>
              <a:rPr lang="en-IN" sz="2400" b="1" u="sng" dirty="0">
                <a:solidFill>
                  <a:srgbClr val="C00000"/>
                </a:solidFill>
              </a:rPr>
              <a:t>Bogardus</a:t>
            </a:r>
          </a:p>
          <a:p>
            <a:r>
              <a:rPr lang="en-IN" sz="2400" dirty="0"/>
              <a:t>“An Association is usually working together of people to achieve some purpose.”</a:t>
            </a:r>
          </a:p>
          <a:p>
            <a:r>
              <a:rPr lang="en-IN" sz="2400" b="1" u="sng" dirty="0" err="1">
                <a:solidFill>
                  <a:srgbClr val="C00000"/>
                </a:solidFill>
              </a:rPr>
              <a:t>Gillins</a:t>
            </a:r>
            <a:r>
              <a:rPr lang="en-IN" sz="2400" b="1" u="sng" dirty="0">
                <a:solidFill>
                  <a:srgbClr val="C00000"/>
                </a:solidFill>
              </a:rPr>
              <a:t> And </a:t>
            </a:r>
            <a:r>
              <a:rPr lang="en-IN" sz="2400" b="1" u="sng" dirty="0" err="1">
                <a:solidFill>
                  <a:srgbClr val="C00000"/>
                </a:solidFill>
              </a:rPr>
              <a:t>Gillins</a:t>
            </a:r>
            <a:endParaRPr lang="en-IN" sz="2400" b="1" u="sng" dirty="0">
              <a:solidFill>
                <a:srgbClr val="C00000"/>
              </a:solidFill>
            </a:endParaRPr>
          </a:p>
          <a:p>
            <a:r>
              <a:rPr lang="en-IN" sz="2400" dirty="0"/>
              <a:t>“An association is a group of individual united for a specific purpose or purposes held together by recognised or sanctioned mode of procedure and behaviour.”</a:t>
            </a:r>
          </a:p>
          <a:p>
            <a:r>
              <a:rPr lang="en-IN" sz="2400" b="1" u="sng" dirty="0">
                <a:solidFill>
                  <a:srgbClr val="C00000"/>
                </a:solidFill>
              </a:rPr>
              <a:t>Ginsberg</a:t>
            </a:r>
          </a:p>
          <a:p>
            <a:r>
              <a:rPr lang="en-IN" sz="2400" dirty="0"/>
              <a:t>“An association is a group  of social being related to one another  by the fact that they possess or have instituted in  common organization with a view  to securing a specific end”</a:t>
            </a:r>
          </a:p>
          <a:p>
            <a:endParaRPr lang="en-IN" dirty="0"/>
          </a:p>
        </p:txBody>
      </p:sp>
    </p:spTree>
    <p:extLst>
      <p:ext uri="{BB962C8B-B14F-4D97-AF65-F5344CB8AC3E}">
        <p14:creationId xmlns:p14="http://schemas.microsoft.com/office/powerpoint/2010/main" val="9462776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4F706DE-2A98-1014-DA5D-4402AE99F33D}"/>
              </a:ext>
            </a:extLst>
          </p:cNvPr>
          <p:cNvSpPr txBox="1"/>
          <p:nvPr/>
        </p:nvSpPr>
        <p:spPr>
          <a:xfrm>
            <a:off x="336883" y="240633"/>
            <a:ext cx="11415563" cy="5386090"/>
          </a:xfrm>
          <a:prstGeom prst="rect">
            <a:avLst/>
          </a:prstGeom>
          <a:noFill/>
        </p:spPr>
        <p:txBody>
          <a:bodyPr wrap="square" rtlCol="0">
            <a:spAutoFit/>
          </a:bodyPr>
          <a:lstStyle/>
          <a:p>
            <a:r>
              <a:rPr lang="en-US" sz="2800" b="1" u="sng" dirty="0">
                <a:solidFill>
                  <a:srgbClr val="C00000"/>
                </a:solidFill>
              </a:rPr>
              <a:t>CHARACTERSTICS OF ASSOCIATIONS</a:t>
            </a:r>
          </a:p>
          <a:p>
            <a:endParaRPr lang="en-US" sz="2000" b="1" dirty="0">
              <a:solidFill>
                <a:srgbClr val="C00000"/>
              </a:solidFill>
            </a:endParaRPr>
          </a:p>
          <a:p>
            <a:r>
              <a:rPr lang="en-US" sz="2400" b="1" dirty="0">
                <a:solidFill>
                  <a:srgbClr val="C00000"/>
                </a:solidFill>
              </a:rPr>
              <a:t>A group of people</a:t>
            </a:r>
          </a:p>
          <a:p>
            <a:r>
              <a:rPr lang="en-US" sz="2000" dirty="0"/>
              <a:t>An association is created or formed for the attainment of the objectives. </a:t>
            </a:r>
          </a:p>
          <a:p>
            <a:r>
              <a:rPr lang="en-US" sz="2000" dirty="0"/>
              <a:t>Without people there can be no association. Hence, a group of people is an essential condition of an association.</a:t>
            </a:r>
          </a:p>
          <a:p>
            <a:r>
              <a:rPr lang="en-US" sz="2400" b="1" dirty="0">
                <a:solidFill>
                  <a:srgbClr val="C00000"/>
                </a:solidFill>
              </a:rPr>
              <a:t>Common interests</a:t>
            </a:r>
            <a:r>
              <a:rPr lang="en-US" sz="2400" dirty="0"/>
              <a:t>:</a:t>
            </a:r>
          </a:p>
          <a:p>
            <a:r>
              <a:rPr lang="en-US" sz="2000" dirty="0"/>
              <a:t>An association is not a mere collection of human beings. It consists of those individuals who have some interests in common.</a:t>
            </a:r>
          </a:p>
          <a:p>
            <a:r>
              <a:rPr lang="en-US" sz="2400" b="1" dirty="0">
                <a:solidFill>
                  <a:srgbClr val="C00000"/>
                </a:solidFill>
              </a:rPr>
              <a:t>Co-operative Spirit:</a:t>
            </a:r>
          </a:p>
          <a:p>
            <a:r>
              <a:rPr lang="en-US" sz="2000" dirty="0"/>
              <a:t>An association is based on co-operative spirit of its members. People work together to achieve some common purposes. It gives opportunities to its members to work together to achieve some common purposes</a:t>
            </a:r>
          </a:p>
          <a:p>
            <a:r>
              <a:rPr lang="en-US" sz="2400" b="1" dirty="0">
                <a:solidFill>
                  <a:srgbClr val="C00000"/>
                </a:solidFill>
              </a:rPr>
              <a:t>Organization</a:t>
            </a:r>
            <a:r>
              <a:rPr lang="en-US" sz="2400" dirty="0"/>
              <a:t>:</a:t>
            </a:r>
          </a:p>
          <a:p>
            <a:r>
              <a:rPr lang="en-US" sz="2000" dirty="0"/>
              <a:t>An association is formed of those individuals who are </a:t>
            </a:r>
            <a:r>
              <a:rPr lang="en-US" sz="2000" dirty="0" err="1"/>
              <a:t>organised</a:t>
            </a:r>
            <a:r>
              <a:rPr lang="en-US" sz="2000" dirty="0"/>
              <a:t> in order to fulfill some specific interests. So, an association is known as an </a:t>
            </a:r>
            <a:r>
              <a:rPr lang="en-US" sz="2000" dirty="0" err="1"/>
              <a:t>organised</a:t>
            </a:r>
            <a:r>
              <a:rPr lang="en-US" sz="2000" dirty="0"/>
              <a:t> group.</a:t>
            </a:r>
            <a:endParaRPr lang="en-IN" sz="2000" dirty="0"/>
          </a:p>
        </p:txBody>
      </p:sp>
    </p:spTree>
    <p:extLst>
      <p:ext uri="{BB962C8B-B14F-4D97-AF65-F5344CB8AC3E}">
        <p14:creationId xmlns:p14="http://schemas.microsoft.com/office/powerpoint/2010/main" val="29417313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D9F648F-9CB6-F953-4440-BD6E512D1B73}"/>
              </a:ext>
            </a:extLst>
          </p:cNvPr>
          <p:cNvSpPr txBox="1"/>
          <p:nvPr/>
        </p:nvSpPr>
        <p:spPr>
          <a:xfrm>
            <a:off x="548640" y="693019"/>
            <a:ext cx="10299032" cy="3970318"/>
          </a:xfrm>
          <a:prstGeom prst="rect">
            <a:avLst/>
          </a:prstGeom>
          <a:noFill/>
        </p:spPr>
        <p:txBody>
          <a:bodyPr wrap="square" rtlCol="0">
            <a:spAutoFit/>
          </a:bodyPr>
          <a:lstStyle/>
          <a:p>
            <a:r>
              <a:rPr lang="en-US" sz="2400" b="1" dirty="0">
                <a:solidFill>
                  <a:srgbClr val="C00000"/>
                </a:solidFill>
              </a:rPr>
              <a:t>Some Rules and Regulations</a:t>
            </a:r>
            <a:r>
              <a:rPr lang="en-US" sz="2400" dirty="0"/>
              <a:t>:</a:t>
            </a:r>
          </a:p>
          <a:p>
            <a:r>
              <a:rPr lang="en-US" sz="2000" dirty="0"/>
              <a:t>The organization of an association rests upon a particular set of laws. These laws are necessary for regulating the conduct of members belonging to an association. </a:t>
            </a:r>
          </a:p>
          <a:p>
            <a:r>
              <a:rPr lang="en-US" sz="2000" dirty="0"/>
              <a:t>The members of an association follow these rules and regulations.</a:t>
            </a:r>
          </a:p>
          <a:p>
            <a:r>
              <a:rPr lang="en-US" sz="2400" b="1" dirty="0">
                <a:solidFill>
                  <a:srgbClr val="C00000"/>
                </a:solidFill>
              </a:rPr>
              <a:t>Voluntary membership;</a:t>
            </a:r>
            <a:endParaRPr lang="en-US" sz="2400" dirty="0"/>
          </a:p>
          <a:p>
            <a:pPr marL="285750" indent="-285750">
              <a:buFont typeface="Arial" panose="020B0604020202020204" pitchFamily="34" charset="0"/>
              <a:buChar char="•"/>
            </a:pPr>
            <a:r>
              <a:rPr lang="en-US" sz="2000" dirty="0"/>
              <a:t>The membership of an association is voluntary. It is not compulsory. </a:t>
            </a:r>
          </a:p>
          <a:p>
            <a:pPr marL="285750" indent="-285750">
              <a:buFont typeface="Arial" panose="020B0604020202020204" pitchFamily="34" charset="0"/>
              <a:buChar char="•"/>
            </a:pPr>
            <a:r>
              <a:rPr lang="en-US" sz="2000" dirty="0"/>
              <a:t>People voluntarily join in an association for the achievement of their desired objectives. </a:t>
            </a:r>
          </a:p>
          <a:p>
            <a:pPr marL="285750" indent="-285750">
              <a:buFont typeface="Arial" panose="020B0604020202020204" pitchFamily="34" charset="0"/>
              <a:buChar char="•"/>
            </a:pPr>
            <a:r>
              <a:rPr lang="en-US" sz="2000" dirty="0"/>
              <a:t>They can also withdraw their membership according to their own wishes.</a:t>
            </a:r>
          </a:p>
          <a:p>
            <a:r>
              <a:rPr lang="en-US" sz="2400" b="1" dirty="0">
                <a:solidFill>
                  <a:srgbClr val="C00000"/>
                </a:solidFill>
              </a:rPr>
              <a:t>Nature of association</a:t>
            </a:r>
          </a:p>
          <a:p>
            <a:r>
              <a:rPr lang="en-US" sz="2000" dirty="0"/>
              <a:t>An association may be permanent or temporary in nature. Some associations like the state, family, etc. are permanent. Some associations are organized for a very temporary period. For example, the Flood Relief Association is a temporary association</a:t>
            </a:r>
            <a:r>
              <a:rPr lang="en-US" dirty="0"/>
              <a:t>.</a:t>
            </a:r>
            <a:endParaRPr lang="en-IN" dirty="0"/>
          </a:p>
        </p:txBody>
      </p:sp>
    </p:spTree>
    <p:extLst>
      <p:ext uri="{BB962C8B-B14F-4D97-AF65-F5344CB8AC3E}">
        <p14:creationId xmlns:p14="http://schemas.microsoft.com/office/powerpoint/2010/main" val="1238703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2046256-1249-EB2C-0F3A-862934BFC29A}"/>
              </a:ext>
            </a:extLst>
          </p:cNvPr>
          <p:cNvSpPr txBox="1"/>
          <p:nvPr/>
        </p:nvSpPr>
        <p:spPr>
          <a:xfrm>
            <a:off x="3012706" y="1780674"/>
            <a:ext cx="4803007" cy="923330"/>
          </a:xfrm>
          <a:prstGeom prst="rect">
            <a:avLst/>
          </a:prstGeom>
          <a:noFill/>
        </p:spPr>
        <p:txBody>
          <a:bodyPr wrap="square" rtlCol="0">
            <a:spAutoFit/>
          </a:bodyPr>
          <a:lstStyle/>
          <a:p>
            <a:r>
              <a:rPr lang="en-US" sz="5400" b="1" dirty="0">
                <a:solidFill>
                  <a:srgbClr val="FF0000"/>
                </a:solidFill>
              </a:rPr>
              <a:t>INSTITUTION</a:t>
            </a:r>
          </a:p>
        </p:txBody>
      </p:sp>
    </p:spTree>
    <p:extLst>
      <p:ext uri="{BB962C8B-B14F-4D97-AF65-F5344CB8AC3E}">
        <p14:creationId xmlns:p14="http://schemas.microsoft.com/office/powerpoint/2010/main" val="34691128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DC49647-CD61-C6F9-858D-F2E4125D6365}"/>
              </a:ext>
            </a:extLst>
          </p:cNvPr>
          <p:cNvSpPr txBox="1"/>
          <p:nvPr/>
        </p:nvSpPr>
        <p:spPr>
          <a:xfrm>
            <a:off x="442761" y="375385"/>
            <a:ext cx="11463689" cy="12218730"/>
          </a:xfrm>
          <a:prstGeom prst="rect">
            <a:avLst/>
          </a:prstGeom>
          <a:noFill/>
        </p:spPr>
        <p:txBody>
          <a:bodyPr wrap="square" rtlCol="0">
            <a:spAutoFit/>
          </a:bodyPr>
          <a:lstStyle/>
          <a:p>
            <a:r>
              <a:rPr lang="en-US" sz="2400" b="1" dirty="0">
                <a:solidFill>
                  <a:srgbClr val="002060"/>
                </a:solidFill>
              </a:rPr>
              <a:t>Institution is an established way of behaving or established forms of procedure</a:t>
            </a:r>
            <a:r>
              <a:rPr lang="en-US" sz="2400" dirty="0"/>
              <a:t>.</a:t>
            </a:r>
          </a:p>
          <a:p>
            <a:r>
              <a:rPr lang="en-US" sz="2000" dirty="0"/>
              <a:t>It consists of all the structural components of a society through which the main concerns and activities are organized and social needs such as those for order, belief and reproduction are met.</a:t>
            </a:r>
          </a:p>
          <a:p>
            <a:r>
              <a:rPr lang="en-US" sz="2000" dirty="0"/>
              <a:t>Recognized usage and procedures are known as institutions of Sociology.</a:t>
            </a:r>
          </a:p>
          <a:p>
            <a:r>
              <a:rPr lang="en-US" sz="3600" b="1" u="sng" dirty="0">
                <a:solidFill>
                  <a:srgbClr val="FF0000"/>
                </a:solidFill>
              </a:rPr>
              <a:t>DEFINATIONS</a:t>
            </a:r>
          </a:p>
          <a:p>
            <a:r>
              <a:rPr lang="en-US" sz="2000" b="1" u="sng" dirty="0">
                <a:solidFill>
                  <a:srgbClr val="C00000"/>
                </a:solidFill>
              </a:rPr>
              <a:t>J.H. </a:t>
            </a:r>
            <a:r>
              <a:rPr lang="en-US" sz="2000" b="1" u="sng" dirty="0" err="1">
                <a:solidFill>
                  <a:srgbClr val="C00000"/>
                </a:solidFill>
              </a:rPr>
              <a:t>Fitcher</a:t>
            </a:r>
            <a:r>
              <a:rPr lang="en-US" sz="2000" b="1" u="sng" dirty="0">
                <a:solidFill>
                  <a:srgbClr val="C00000"/>
                </a:solidFill>
              </a:rPr>
              <a:t> </a:t>
            </a:r>
            <a:r>
              <a:rPr lang="en-US" sz="2000" dirty="0"/>
              <a:t>has defined an institution as “a relatively permanent structure of social patterns of roles and relations that people enact in certain sanctioned and unified ways for the purpose of satisfying basic social needs.” </a:t>
            </a:r>
          </a:p>
          <a:p>
            <a:r>
              <a:rPr lang="en-US" sz="2000" b="1" u="sng" dirty="0">
                <a:solidFill>
                  <a:srgbClr val="C00000"/>
                </a:solidFill>
              </a:rPr>
              <a:t>MacIver and Page</a:t>
            </a:r>
          </a:p>
          <a:p>
            <a:r>
              <a:rPr lang="en-US" sz="2000" dirty="0"/>
              <a:t>“Institution have been defined as the established form of conditions and procedure characteristic of group activity.’’</a:t>
            </a:r>
          </a:p>
          <a:p>
            <a:r>
              <a:rPr lang="en-US" sz="2000" b="1" u="sng" dirty="0">
                <a:solidFill>
                  <a:srgbClr val="C00000"/>
                </a:solidFill>
              </a:rPr>
              <a:t>Bogardus</a:t>
            </a:r>
          </a:p>
          <a:p>
            <a:r>
              <a:rPr lang="en-US" sz="2000" dirty="0"/>
              <a:t>“A social institution is a structure  of society that is organized to meet the needs of the people chiefly through well established procedure.”</a:t>
            </a:r>
          </a:p>
          <a:p>
            <a:r>
              <a:rPr lang="en-US" sz="2000" b="1" u="sng" dirty="0">
                <a:solidFill>
                  <a:srgbClr val="C00000"/>
                </a:solidFill>
              </a:rPr>
              <a:t>Sumner</a:t>
            </a:r>
          </a:p>
          <a:p>
            <a:r>
              <a:rPr lang="en-US" sz="2000" dirty="0"/>
              <a:t>“An institution  consist of  concept(idea ,notion , doctrine, interest)and a structure.</a:t>
            </a:r>
          </a:p>
          <a:p>
            <a:endParaRPr lang="en-US" sz="2000" dirty="0"/>
          </a:p>
          <a:p>
            <a:endParaRPr lang="en-US" sz="20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IN" dirty="0"/>
          </a:p>
        </p:txBody>
      </p:sp>
    </p:spTree>
    <p:extLst>
      <p:ext uri="{BB962C8B-B14F-4D97-AF65-F5344CB8AC3E}">
        <p14:creationId xmlns:p14="http://schemas.microsoft.com/office/powerpoint/2010/main" val="24815995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873757A-EDCD-035D-DFBF-792ADA478D21}"/>
              </a:ext>
            </a:extLst>
          </p:cNvPr>
          <p:cNvSpPr txBox="1"/>
          <p:nvPr/>
        </p:nvSpPr>
        <p:spPr>
          <a:xfrm>
            <a:off x="1126156" y="1106905"/>
            <a:ext cx="8807116" cy="3600986"/>
          </a:xfrm>
          <a:prstGeom prst="rect">
            <a:avLst/>
          </a:prstGeom>
          <a:noFill/>
        </p:spPr>
        <p:txBody>
          <a:bodyPr wrap="square" rtlCol="0">
            <a:spAutoFit/>
          </a:bodyPr>
          <a:lstStyle/>
          <a:p>
            <a:endParaRPr lang="en-US" dirty="0"/>
          </a:p>
          <a:p>
            <a:r>
              <a:rPr lang="en-US" sz="2400" b="1" u="sng" dirty="0">
                <a:solidFill>
                  <a:srgbClr val="C00000"/>
                </a:solidFill>
              </a:rPr>
              <a:t>Horton And Hunt</a:t>
            </a:r>
          </a:p>
          <a:p>
            <a:r>
              <a:rPr lang="en-US" sz="2400" dirty="0"/>
              <a:t>“An institution is an organized system of social relationships which embodies certain common values and procedures and meets certain basic needs of society.”</a:t>
            </a:r>
          </a:p>
          <a:p>
            <a:r>
              <a:rPr lang="en-IN" sz="2400" b="1" u="sng" dirty="0">
                <a:solidFill>
                  <a:srgbClr val="C00000"/>
                </a:solidFill>
              </a:rPr>
              <a:t>Talcott Parsons</a:t>
            </a:r>
          </a:p>
          <a:p>
            <a:r>
              <a:rPr lang="en-US" sz="2400" dirty="0"/>
              <a:t>“Institutions are normative patterns which define what are felt to be, in the given society, proper, legitimate, or expected modes of action or of social relationships”.</a:t>
            </a:r>
          </a:p>
          <a:p>
            <a:endParaRPr lang="en-IN" dirty="0"/>
          </a:p>
        </p:txBody>
      </p:sp>
    </p:spTree>
    <p:extLst>
      <p:ext uri="{BB962C8B-B14F-4D97-AF65-F5344CB8AC3E}">
        <p14:creationId xmlns:p14="http://schemas.microsoft.com/office/powerpoint/2010/main" val="33640837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6098292-D3E3-0947-DD39-EB2D70AD96E3}"/>
              </a:ext>
            </a:extLst>
          </p:cNvPr>
          <p:cNvSpPr txBox="1"/>
          <p:nvPr/>
        </p:nvSpPr>
        <p:spPr>
          <a:xfrm>
            <a:off x="356134" y="442762"/>
            <a:ext cx="11531065" cy="4862870"/>
          </a:xfrm>
          <a:prstGeom prst="rect">
            <a:avLst/>
          </a:prstGeom>
          <a:noFill/>
        </p:spPr>
        <p:txBody>
          <a:bodyPr wrap="square" rtlCol="0">
            <a:spAutoFit/>
          </a:bodyPr>
          <a:lstStyle/>
          <a:p>
            <a:r>
              <a:rPr lang="en-IN" sz="3600" b="1" dirty="0" err="1">
                <a:solidFill>
                  <a:srgbClr val="FF0000"/>
                </a:solidFill>
              </a:rPr>
              <a:t>Characterstis</a:t>
            </a:r>
            <a:r>
              <a:rPr lang="en-IN" sz="3600" b="1" dirty="0">
                <a:solidFill>
                  <a:srgbClr val="FF0000"/>
                </a:solidFill>
              </a:rPr>
              <a:t> of an Institution</a:t>
            </a:r>
          </a:p>
          <a:p>
            <a:endParaRPr lang="en-IN" dirty="0"/>
          </a:p>
          <a:p>
            <a:r>
              <a:rPr lang="en-IN" sz="2400" b="1" u="sng" dirty="0">
                <a:solidFill>
                  <a:srgbClr val="C00000"/>
                </a:solidFill>
              </a:rPr>
              <a:t>Satisfaction of specific needs</a:t>
            </a:r>
          </a:p>
          <a:p>
            <a:r>
              <a:rPr lang="en-IN" sz="2000" dirty="0"/>
              <a:t>Each institution satisfy some specific needs . The family meets the need for controlling the reproductive functions , socializing children and providing economic security to the children</a:t>
            </a:r>
          </a:p>
          <a:p>
            <a:r>
              <a:rPr lang="en-IN" sz="2400" b="1" u="sng" dirty="0">
                <a:solidFill>
                  <a:srgbClr val="C00000"/>
                </a:solidFill>
              </a:rPr>
              <a:t>Prescription of roles </a:t>
            </a:r>
            <a:endParaRPr lang="en-IN" sz="2400" u="sng" dirty="0"/>
          </a:p>
          <a:p>
            <a:r>
              <a:rPr lang="en-IN" sz="2000" dirty="0"/>
              <a:t>Institution prescribe rules and regulations that are to be followed . Marriage as an institution, for e.g. governs the relations between  the husband and the wife  . Similarly the school or college has its own  rules and regulation.</a:t>
            </a:r>
          </a:p>
          <a:p>
            <a:r>
              <a:rPr lang="en-IN" sz="2400" b="1" u="sng" dirty="0">
                <a:solidFill>
                  <a:srgbClr val="C00000"/>
                </a:solidFill>
              </a:rPr>
              <a:t>Abstractness</a:t>
            </a:r>
          </a:p>
          <a:p>
            <a:r>
              <a:rPr lang="en-IN" sz="2000" b="1" dirty="0">
                <a:solidFill>
                  <a:srgbClr val="C00000"/>
                </a:solidFill>
              </a:rPr>
              <a:t> </a:t>
            </a:r>
            <a:r>
              <a:rPr lang="en-IN" sz="2000" dirty="0"/>
              <a:t>Institution are abstract in nature . They are neither  visible nor tangible. Marriage cannot be kept in museum.</a:t>
            </a:r>
          </a:p>
          <a:p>
            <a:r>
              <a:rPr lang="en-IN" sz="2400" b="1" u="sng" dirty="0">
                <a:solidFill>
                  <a:srgbClr val="C00000"/>
                </a:solidFill>
              </a:rPr>
              <a:t>Cultural symbol</a:t>
            </a:r>
          </a:p>
          <a:p>
            <a:r>
              <a:rPr lang="en-IN" sz="2000" dirty="0"/>
              <a:t>Institution have  cultural symbols. The symbols may be either material or non material.eg a country has a flag, an emblem, a national anthem</a:t>
            </a:r>
          </a:p>
        </p:txBody>
      </p:sp>
    </p:spTree>
    <p:extLst>
      <p:ext uri="{BB962C8B-B14F-4D97-AF65-F5344CB8AC3E}">
        <p14:creationId xmlns:p14="http://schemas.microsoft.com/office/powerpoint/2010/main" val="31903994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C436CA6-8E70-44C8-9E49-CC7E972BC393}"/>
              </a:ext>
            </a:extLst>
          </p:cNvPr>
          <p:cNvSpPr txBox="1"/>
          <p:nvPr/>
        </p:nvSpPr>
        <p:spPr>
          <a:xfrm>
            <a:off x="539015" y="625642"/>
            <a:ext cx="10077649" cy="3724096"/>
          </a:xfrm>
          <a:prstGeom prst="rect">
            <a:avLst/>
          </a:prstGeom>
          <a:noFill/>
        </p:spPr>
        <p:txBody>
          <a:bodyPr wrap="square" rtlCol="0">
            <a:spAutoFit/>
          </a:bodyPr>
          <a:lstStyle/>
          <a:p>
            <a:r>
              <a:rPr lang="en-IN" sz="2400" b="1" u="sng" dirty="0">
                <a:solidFill>
                  <a:srgbClr val="C00000"/>
                </a:solidFill>
              </a:rPr>
              <a:t>Universality</a:t>
            </a:r>
          </a:p>
          <a:p>
            <a:r>
              <a:rPr lang="en-IN" sz="2000" dirty="0"/>
              <a:t>Social Institutions are Universal and exist in all societies and have been found at all stages of social development</a:t>
            </a:r>
          </a:p>
          <a:p>
            <a:r>
              <a:rPr lang="en-IN" sz="2400" b="1" u="sng" dirty="0">
                <a:solidFill>
                  <a:srgbClr val="C00000"/>
                </a:solidFill>
              </a:rPr>
              <a:t>Social in nature</a:t>
            </a:r>
          </a:p>
          <a:p>
            <a:r>
              <a:rPr lang="en-IN" sz="2000" dirty="0"/>
              <a:t>Institutions come into being due to the collective activities of the people.</a:t>
            </a:r>
          </a:p>
          <a:p>
            <a:r>
              <a:rPr lang="en-IN" sz="2400" b="1" u="sng" dirty="0">
                <a:solidFill>
                  <a:srgbClr val="C00000"/>
                </a:solidFill>
              </a:rPr>
              <a:t>Institutions are the controlling  mechanism</a:t>
            </a:r>
          </a:p>
          <a:p>
            <a:r>
              <a:rPr lang="en-IN" sz="2000" dirty="0"/>
              <a:t>Institutions like  religion ,morality , state Government law, legislation etc control the behaviour of men. They preserve the social order and give stability to it.</a:t>
            </a:r>
          </a:p>
          <a:p>
            <a:r>
              <a:rPr lang="en-IN" sz="2400" b="1" u="sng" dirty="0">
                <a:solidFill>
                  <a:srgbClr val="C00000"/>
                </a:solidFill>
              </a:rPr>
              <a:t>Relatively Permanent</a:t>
            </a:r>
          </a:p>
          <a:p>
            <a:r>
              <a:rPr lang="en-IN" sz="2000" dirty="0"/>
              <a:t>Institutions normally do not undergo sudden and rapid </a:t>
            </a:r>
            <a:r>
              <a:rPr lang="en-IN" sz="2000" dirty="0" err="1"/>
              <a:t>change.Change</a:t>
            </a:r>
            <a:r>
              <a:rPr lang="en-IN" sz="2000" dirty="0"/>
              <a:t> take place </a:t>
            </a:r>
            <a:r>
              <a:rPr lang="en-IN" sz="2000" dirty="0" err="1"/>
              <a:t>slowely</a:t>
            </a:r>
            <a:r>
              <a:rPr lang="en-IN" sz="2000" dirty="0"/>
              <a:t> and gradually in them. Caste , religion </a:t>
            </a:r>
          </a:p>
        </p:txBody>
      </p:sp>
    </p:spTree>
    <p:extLst>
      <p:ext uri="{BB962C8B-B14F-4D97-AF65-F5344CB8AC3E}">
        <p14:creationId xmlns:p14="http://schemas.microsoft.com/office/powerpoint/2010/main" val="733203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C5A3373-C3B1-2E74-9336-0E40063850C8}"/>
              </a:ext>
            </a:extLst>
          </p:cNvPr>
          <p:cNvSpPr txBox="1"/>
          <p:nvPr/>
        </p:nvSpPr>
        <p:spPr>
          <a:xfrm>
            <a:off x="394635" y="182880"/>
            <a:ext cx="11521441" cy="7294305"/>
          </a:xfrm>
          <a:prstGeom prst="rect">
            <a:avLst/>
          </a:prstGeom>
          <a:noFill/>
        </p:spPr>
        <p:txBody>
          <a:bodyPr wrap="square" rtlCol="0">
            <a:spAutoFit/>
          </a:bodyPr>
          <a:lstStyle/>
          <a:p>
            <a:r>
              <a:rPr lang="en-IN" sz="2800" b="1" u="sng" dirty="0">
                <a:solidFill>
                  <a:srgbClr val="C00000"/>
                </a:solidFill>
              </a:rPr>
              <a:t>Types of Institutions</a:t>
            </a:r>
          </a:p>
          <a:p>
            <a:endParaRPr lang="en-IN" sz="2000" dirty="0"/>
          </a:p>
          <a:p>
            <a:r>
              <a:rPr lang="en-US" sz="2000" b="1" u="sng" dirty="0">
                <a:solidFill>
                  <a:srgbClr val="002060"/>
                </a:solidFill>
              </a:rPr>
              <a:t>According to W.G. Sumner (Folkways, 1906), </a:t>
            </a:r>
            <a:r>
              <a:rPr lang="en-US" sz="2000" b="1" dirty="0">
                <a:solidFill>
                  <a:srgbClr val="002060"/>
                </a:solidFill>
              </a:rPr>
              <a:t>institutions are of two types</a:t>
            </a:r>
          </a:p>
          <a:p>
            <a:r>
              <a:rPr lang="en-US" sz="2000" dirty="0"/>
              <a:t>(</a:t>
            </a:r>
            <a:r>
              <a:rPr lang="en-US" sz="2000" u="sng" dirty="0"/>
              <a:t>1) </a:t>
            </a:r>
            <a:r>
              <a:rPr lang="en-US" sz="2000" b="1" u="sng" dirty="0">
                <a:solidFill>
                  <a:srgbClr val="C00000"/>
                </a:solidFill>
              </a:rPr>
              <a:t>Crescive:</a:t>
            </a:r>
          </a:p>
          <a:p>
            <a:r>
              <a:rPr lang="en-US" sz="2000" dirty="0"/>
              <a:t>Institutions that take shape in the mores are known as crescive institutions. Property, marriage, religion are all crescive institutions.</a:t>
            </a:r>
          </a:p>
          <a:p>
            <a:endParaRPr lang="en-US" sz="2000" dirty="0"/>
          </a:p>
          <a:p>
            <a:r>
              <a:rPr lang="en-US" sz="2000" dirty="0"/>
              <a:t>(2</a:t>
            </a:r>
            <a:r>
              <a:rPr lang="en-US" sz="2000" u="sng" dirty="0"/>
              <a:t>) </a:t>
            </a:r>
            <a:r>
              <a:rPr lang="en-US" sz="2000" b="1" u="sng" dirty="0">
                <a:solidFill>
                  <a:srgbClr val="C00000"/>
                </a:solidFill>
              </a:rPr>
              <a:t>Enacted Institutions</a:t>
            </a:r>
          </a:p>
          <a:p>
            <a:r>
              <a:rPr lang="en-US" sz="2000" b="1" dirty="0"/>
              <a:t>   Institutions</a:t>
            </a:r>
            <a:r>
              <a:rPr lang="en-US" sz="2000" b="1" dirty="0">
                <a:solidFill>
                  <a:srgbClr val="C00000"/>
                </a:solidFill>
              </a:rPr>
              <a:t> </a:t>
            </a:r>
            <a:r>
              <a:rPr lang="en-US" sz="2000" dirty="0"/>
              <a:t>that are productions of rational invention and intention such as schools, colleges, corpora­tions, banks etc.</a:t>
            </a:r>
          </a:p>
          <a:p>
            <a:endParaRPr lang="en-US" sz="2000" dirty="0"/>
          </a:p>
          <a:p>
            <a:r>
              <a:rPr lang="en-US" sz="2400" b="1" u="sng" dirty="0">
                <a:solidFill>
                  <a:srgbClr val="002060"/>
                </a:solidFill>
              </a:rPr>
              <a:t>    E.W. Burgess has offered four-fold classification:</a:t>
            </a:r>
          </a:p>
          <a:p>
            <a:endParaRPr lang="en-US" sz="2400" b="1" dirty="0">
              <a:solidFill>
                <a:srgbClr val="C00000"/>
              </a:solidFill>
            </a:endParaRPr>
          </a:p>
          <a:p>
            <a:pPr marL="342900" indent="-342900">
              <a:buAutoNum type="arabicPeriod"/>
            </a:pPr>
            <a:r>
              <a:rPr lang="en-US" sz="2000" b="1" dirty="0">
                <a:solidFill>
                  <a:srgbClr val="00B050"/>
                </a:solidFill>
              </a:rPr>
              <a:t>Cultural institutions </a:t>
            </a:r>
            <a:r>
              <a:rPr lang="en-US" sz="2000" dirty="0"/>
              <a:t>for transmitting social heritage like family, school, church (religious institutions).</a:t>
            </a:r>
          </a:p>
          <a:p>
            <a:r>
              <a:rPr lang="en-US" sz="2000" b="1" dirty="0">
                <a:solidFill>
                  <a:srgbClr val="00B050"/>
                </a:solidFill>
              </a:rPr>
              <a:t>2.    Economic institutions </a:t>
            </a:r>
            <a:r>
              <a:rPr lang="en-US" sz="2000" dirty="0"/>
              <a:t>for organizing of services of utility like bank, labor union, commercial and   industrial enterprises.</a:t>
            </a:r>
          </a:p>
          <a:p>
            <a:r>
              <a:rPr lang="en-US" sz="2000" dirty="0"/>
              <a:t>3.</a:t>
            </a:r>
            <a:r>
              <a:rPr lang="en-US" sz="2000" b="1" dirty="0">
                <a:solidFill>
                  <a:srgbClr val="00B050"/>
                </a:solidFill>
              </a:rPr>
              <a:t> Recreational institutions </a:t>
            </a:r>
            <a:r>
              <a:rPr lang="en-US" sz="2000" dirty="0"/>
              <a:t>for satisfying human desire of enter­tainment, amusement and play etc.</a:t>
            </a:r>
          </a:p>
          <a:p>
            <a:r>
              <a:rPr lang="en-US" sz="2000" dirty="0"/>
              <a:t>4. </a:t>
            </a:r>
            <a:r>
              <a:rPr lang="en-US" sz="2000" b="1" dirty="0">
                <a:solidFill>
                  <a:srgbClr val="00B050"/>
                </a:solidFill>
              </a:rPr>
              <a:t>Social control institutions </a:t>
            </a:r>
            <a:r>
              <a:rPr lang="en-US" sz="2000" dirty="0"/>
              <a:t>for solving social problems of society and personality</a:t>
            </a:r>
          </a:p>
          <a:p>
            <a:pPr marL="342900" indent="-342900">
              <a:buAutoNum type="arabicPeriod"/>
            </a:pPr>
            <a:endParaRPr lang="en-US" sz="2000" dirty="0"/>
          </a:p>
          <a:p>
            <a:pPr marL="342900" indent="-342900">
              <a:buAutoNum type="arabicPeriod"/>
            </a:pPr>
            <a:endParaRPr lang="en-US" sz="2000" dirty="0"/>
          </a:p>
          <a:p>
            <a:pPr marL="342900" indent="-342900">
              <a:buAutoNum type="arabicPeriod"/>
            </a:pPr>
            <a:endParaRPr lang="en-US" sz="2000" dirty="0"/>
          </a:p>
          <a:p>
            <a:pPr marL="342900" indent="-342900">
              <a:buAutoNum type="arabicPeriod"/>
            </a:pPr>
            <a:endParaRPr lang="en-US" sz="1200" dirty="0"/>
          </a:p>
          <a:p>
            <a:pPr marL="342900" indent="-342900">
              <a:buAutoNum type="arabicPeriod"/>
            </a:pPr>
            <a:endParaRPr lang="en-US" sz="1200" dirty="0"/>
          </a:p>
          <a:p>
            <a:pPr marL="342900" indent="-342900">
              <a:buAutoNum type="arabicPeriod"/>
            </a:pPr>
            <a:endParaRPr lang="en-IN" sz="1200" dirty="0"/>
          </a:p>
        </p:txBody>
      </p:sp>
    </p:spTree>
    <p:extLst>
      <p:ext uri="{BB962C8B-B14F-4D97-AF65-F5344CB8AC3E}">
        <p14:creationId xmlns:p14="http://schemas.microsoft.com/office/powerpoint/2010/main" val="6965968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3561969-C971-3C49-32DB-80B447B65E91}"/>
              </a:ext>
            </a:extLst>
          </p:cNvPr>
          <p:cNvPicPr>
            <a:picLocks noChangeAspect="1"/>
          </p:cNvPicPr>
          <p:nvPr/>
        </p:nvPicPr>
        <p:blipFill>
          <a:blip r:embed="rId2"/>
          <a:stretch>
            <a:fillRect/>
          </a:stretch>
        </p:blipFill>
        <p:spPr>
          <a:xfrm>
            <a:off x="2127183" y="449276"/>
            <a:ext cx="7007292" cy="5260961"/>
          </a:xfrm>
          <a:prstGeom prst="rect">
            <a:avLst/>
          </a:prstGeom>
        </p:spPr>
      </p:pic>
    </p:spTree>
    <p:extLst>
      <p:ext uri="{BB962C8B-B14F-4D97-AF65-F5344CB8AC3E}">
        <p14:creationId xmlns:p14="http://schemas.microsoft.com/office/powerpoint/2010/main" val="1402784808"/>
      </p:ext>
    </p:extLst>
  </p:cSld>
  <p:clrMapOvr>
    <a:masterClrMapping/>
  </p:clrMapOvr>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docProps/app.xml><?xml version="1.0" encoding="utf-8"?>
<Properties xmlns="http://schemas.openxmlformats.org/officeDocument/2006/extended-properties" xmlns:vt="http://schemas.openxmlformats.org/officeDocument/2006/docPropsVTypes">
  <Template>Basis</Template>
  <TotalTime>410</TotalTime>
  <Words>1925</Words>
  <Application>Microsoft Office PowerPoint</Application>
  <PresentationFormat>Widescreen</PresentationFormat>
  <Paragraphs>185</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Corbel</vt:lpstr>
      <vt:lpstr>Basis</vt:lpstr>
      <vt:lpstr>SOCIETY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SOCIETY</dc:title>
  <dc:creator>Nandini Kanwar</dc:creator>
  <cp:lastModifiedBy>Nandini Kanwar</cp:lastModifiedBy>
  <cp:revision>6</cp:revision>
  <dcterms:created xsi:type="dcterms:W3CDTF">2022-07-13T15:57:11Z</dcterms:created>
  <dcterms:modified xsi:type="dcterms:W3CDTF">2022-07-17T17:33:57Z</dcterms:modified>
</cp:coreProperties>
</file>